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68" r:id="rId3"/>
    <p:sldId id="259" r:id="rId4"/>
    <p:sldId id="261" r:id="rId5"/>
    <p:sldId id="264" r:id="rId6"/>
    <p:sldId id="265" r:id="rId7"/>
    <p:sldId id="266" r:id="rId8"/>
    <p:sldId id="326" r:id="rId9"/>
    <p:sldId id="267" r:id="rId10"/>
    <p:sldId id="273" r:id="rId11"/>
    <p:sldId id="271" r:id="rId12"/>
    <p:sldId id="277" r:id="rId13"/>
    <p:sldId id="281" r:id="rId14"/>
    <p:sldId id="276" r:id="rId15"/>
    <p:sldId id="275" r:id="rId16"/>
    <p:sldId id="289" r:id="rId17"/>
    <p:sldId id="287" r:id="rId18"/>
    <p:sldId id="285" r:id="rId19"/>
    <p:sldId id="296" r:id="rId20"/>
    <p:sldId id="294" r:id="rId21"/>
    <p:sldId id="292" r:id="rId22"/>
    <p:sldId id="300" r:id="rId23"/>
    <p:sldId id="298" r:id="rId24"/>
    <p:sldId id="290" r:id="rId25"/>
    <p:sldId id="305" r:id="rId26"/>
    <p:sldId id="303" r:id="rId27"/>
    <p:sldId id="310" r:id="rId28"/>
    <p:sldId id="314" r:id="rId29"/>
    <p:sldId id="312" r:id="rId30"/>
    <p:sldId id="301" r:id="rId31"/>
    <p:sldId id="317" r:id="rId32"/>
    <p:sldId id="327" r:id="rId33"/>
    <p:sldId id="328" r:id="rId34"/>
    <p:sldId id="324" r:id="rId35"/>
    <p:sldId id="329" r:id="rId36"/>
    <p:sldId id="330" r:id="rId37"/>
    <p:sldId id="320" r:id="rId38"/>
    <p:sldId id="319" r:id="rId39"/>
    <p:sldId id="331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obert%20luis\Desktop\TCC\PCD%20Definitiva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obert%20luis\Desktop\TCC\PCD%20Definitiv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%20luis\Desktop\TCC\PCD%20Definitiv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%20luis\Desktop\TCC\PCD%20Definitiva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robert%20luis\Desktop\TCC\PCD%20Definitiva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robert%20luis\Desktop\TCC\PCD%20Definitiva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robert%20luis\Desktop\TCC\PCD%20Definitiv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4"/>
  <c:chart>
    <c:autoTitleDeleted val="1"/>
    <c:plotArea>
      <c:layout>
        <c:manualLayout>
          <c:layoutTarget val="inner"/>
          <c:xMode val="edge"/>
          <c:yMode val="edge"/>
          <c:x val="3.2258096272225222E-2"/>
          <c:y val="0"/>
          <c:w val="0.93346866087750857"/>
          <c:h val="0.8540487859867316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da pessoa idosa na UBS                                                                                                                                                                                   </c:v>
                </c:pt>
              </c:strCache>
            </c:strRef>
          </c:tx>
          <c:dLbls>
            <c:txPr>
              <a:bodyPr/>
              <a:lstStyle/>
              <a:p>
                <a:pPr>
                  <a:defRPr lang="es-ES"/>
                </a:pPr>
                <a:endParaRPr lang="pt-BR"/>
              </a:p>
            </c:txPr>
            <c:showVal val="1"/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0.11428571428571527</c:v>
                </c:pt>
                <c:pt idx="1">
                  <c:v>0.2285714285714304</c:v>
                </c:pt>
                <c:pt idx="2">
                  <c:v>0.39714285714286246</c:v>
                </c:pt>
              </c:numCache>
            </c:numRef>
          </c:val>
        </c:ser>
        <c:overlap val="-25"/>
        <c:axId val="66028288"/>
        <c:axId val="66029824"/>
      </c:barChart>
      <c:catAx>
        <c:axId val="660282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lang="es-ES"/>
            </a:pPr>
            <a:endParaRPr lang="pt-BR"/>
          </a:p>
        </c:txPr>
        <c:crossAx val="66029824"/>
        <c:crosses val="autoZero"/>
        <c:auto val="1"/>
        <c:lblAlgn val="ctr"/>
        <c:lblOffset val="100"/>
      </c:catAx>
      <c:valAx>
        <c:axId val="66029824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66028288"/>
        <c:crosses val="autoZero"/>
        <c:crossBetween val="between"/>
        <c:majorUnit val="0.1"/>
      </c:valAx>
    </c:plotArea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4"/>
  <c:chart>
    <c:autoTitleDeleted val="1"/>
    <c:plotArea>
      <c:layout>
        <c:manualLayout>
          <c:layoutTarget val="inner"/>
          <c:xMode val="edge"/>
          <c:yMode val="edge"/>
          <c:x val="3.2258096272225006E-2"/>
          <c:y val="0.29044117647058826"/>
          <c:w val="0.93346866087750857"/>
          <c:h val="0.5955882352941175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pessoas idosas rastreadas para Diabetes Mellitus </c:v>
                </c:pt>
              </c:strCache>
            </c:strRef>
          </c:tx>
          <c:dLbls>
            <c:txPr>
              <a:bodyPr/>
              <a:lstStyle/>
              <a:p>
                <a:pPr>
                  <a:defRPr lang="es-ES"/>
                </a:pPr>
                <a:endParaRPr lang="pt-BR"/>
              </a:p>
            </c:txPr>
            <c:showVal val="1"/>
          </c:dLbls>
          <c:cat>
            <c:strRef>
              <c:f>Indicadores!$D$23:$F$23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Indicadores!$D$24:$F$24</c:f>
              <c:numCache>
                <c:formatCode>0.0%</c:formatCode>
                <c:ptCount val="3"/>
                <c:pt idx="0">
                  <c:v>0.70000000000000062</c:v>
                </c:pt>
                <c:pt idx="1">
                  <c:v>0.8</c:v>
                </c:pt>
                <c:pt idx="2">
                  <c:v>0.7985611510791365</c:v>
                </c:pt>
              </c:numCache>
            </c:numRef>
          </c:val>
        </c:ser>
        <c:overlap val="-25"/>
        <c:axId val="66836736"/>
        <c:axId val="66838528"/>
      </c:barChart>
      <c:catAx>
        <c:axId val="668367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pt-BR"/>
          </a:p>
        </c:txPr>
        <c:crossAx val="66838528"/>
        <c:crosses val="autoZero"/>
        <c:auto val="1"/>
        <c:lblAlgn val="ctr"/>
        <c:lblOffset val="100"/>
      </c:catAx>
      <c:valAx>
        <c:axId val="66838528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66836736"/>
        <c:crosses val="autoZero"/>
        <c:crossBetween val="between"/>
        <c:majorUnit val="0.1"/>
      </c:valAx>
    </c:plotArea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4"/>
  <c:chart>
    <c:autoTitleDeleted val="1"/>
    <c:plotArea>
      <c:layout>
        <c:manualLayout>
          <c:layoutTarget val="inner"/>
          <c:xMode val="edge"/>
          <c:yMode val="edge"/>
          <c:x val="3.2258096272225006E-2"/>
          <c:y val="0.1329846075637883"/>
          <c:w val="0.93346866087750857"/>
          <c:h val="0.7374625411425803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Indicadores!$C$39</c:f>
              <c:strCache>
                <c:ptCount val="1"/>
                <c:pt idx="0">
                  <c:v>Proporção de pessoas idosas com prescrição de medicamentos  da Farmácia Popular priorizada</c:v>
                </c:pt>
              </c:strCache>
            </c:strRef>
          </c:tx>
          <c:dLbls>
            <c:txPr>
              <a:bodyPr/>
              <a:lstStyle/>
              <a:p>
                <a:pPr>
                  <a:defRPr lang="es-ES"/>
                </a:pPr>
                <a:endParaRPr lang="pt-BR"/>
              </a:p>
            </c:txPr>
            <c:showVal val="1"/>
          </c:dLbls>
          <c:cat>
            <c:strRef>
              <c:f>Indicadores!$D$38:$F$38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Indicadores!$D$39:$F$39</c:f>
              <c:numCache>
                <c:formatCode>0.0%</c:formatCode>
                <c:ptCount val="3"/>
                <c:pt idx="0">
                  <c:v>0.42500000000000032</c:v>
                </c:pt>
                <c:pt idx="1">
                  <c:v>0.58749999999999958</c:v>
                </c:pt>
                <c:pt idx="2">
                  <c:v>0.67625899280575563</c:v>
                </c:pt>
              </c:numCache>
            </c:numRef>
          </c:val>
        </c:ser>
        <c:overlap val="-25"/>
        <c:axId val="66846080"/>
        <c:axId val="66118784"/>
      </c:barChart>
      <c:catAx>
        <c:axId val="668460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lang="es-ES"/>
            </a:pPr>
            <a:endParaRPr lang="pt-BR"/>
          </a:p>
        </c:txPr>
        <c:crossAx val="66118784"/>
        <c:crosses val="autoZero"/>
        <c:auto val="1"/>
        <c:lblAlgn val="ctr"/>
        <c:lblOffset val="100"/>
      </c:catAx>
      <c:valAx>
        <c:axId val="66118784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66846080"/>
        <c:crosses val="autoZero"/>
        <c:crossBetween val="between"/>
        <c:majorUnit val="0.1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4"/>
  <c:chart>
    <c:autoTitleDeleted val="1"/>
    <c:plotArea>
      <c:layout>
        <c:manualLayout>
          <c:layoutTarget val="inner"/>
          <c:xMode val="edge"/>
          <c:yMode val="edge"/>
          <c:x val="3.2258096272225006E-2"/>
          <c:y val="3.4788207956549737E-2"/>
          <c:w val="0.93346866087750857"/>
          <c:h val="0.8033068301650849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pessoas idosas com primeira consulta odontológica programática</c:v>
                </c:pt>
              </c:strCache>
            </c:strRef>
          </c:tx>
          <c:dLbls>
            <c:txPr>
              <a:bodyPr/>
              <a:lstStyle/>
              <a:p>
                <a:pPr>
                  <a:defRPr lang="es-ES"/>
                </a:pPr>
                <a:endParaRPr lang="pt-BR"/>
              </a:p>
            </c:txPr>
            <c:showVal val="1"/>
          </c:dLbls>
          <c:cat>
            <c:strRef>
              <c:f>Indicadores!$D$58:$F$58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Indicadores!$D$59:$F$59</c:f>
              <c:numCache>
                <c:formatCode>0.0%</c:formatCode>
                <c:ptCount val="3"/>
                <c:pt idx="0">
                  <c:v>0.37500000000000211</c:v>
                </c:pt>
                <c:pt idx="1">
                  <c:v>0.5</c:v>
                </c:pt>
                <c:pt idx="2">
                  <c:v>0.53237410071942448</c:v>
                </c:pt>
              </c:numCache>
            </c:numRef>
          </c:val>
        </c:ser>
        <c:overlap val="-25"/>
        <c:axId val="67072768"/>
        <c:axId val="67074304"/>
      </c:barChart>
      <c:catAx>
        <c:axId val="670727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lang="es-ES"/>
            </a:pPr>
            <a:endParaRPr lang="pt-BR"/>
          </a:p>
        </c:txPr>
        <c:crossAx val="67074304"/>
        <c:crosses val="autoZero"/>
        <c:auto val="1"/>
        <c:lblAlgn val="ctr"/>
        <c:lblOffset val="100"/>
      </c:catAx>
      <c:valAx>
        <c:axId val="67074304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67072768"/>
        <c:crosses val="autoZero"/>
        <c:crossBetween val="between"/>
        <c:majorUnit val="0.1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4"/>
  <c:chart>
    <c:autoTitleDeleted val="1"/>
    <c:plotArea>
      <c:layout>
        <c:manualLayout>
          <c:layoutTarget val="inner"/>
          <c:xMode val="edge"/>
          <c:yMode val="edge"/>
          <c:x val="3.4623217922607287E-2"/>
          <c:y val="0.18671058771272994"/>
          <c:w val="0.93075356415478661"/>
          <c:h val="0.6813342272701170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Indicadores!$C$64</c:f>
              <c:strCache>
                <c:ptCount val="1"/>
                <c:pt idx="0">
                  <c:v>Proporção de pessoas idosas com avaliação de alterações de mucosa bucal</c:v>
                </c:pt>
              </c:strCache>
            </c:strRef>
          </c:tx>
          <c:dLbls>
            <c:txPr>
              <a:bodyPr/>
              <a:lstStyle/>
              <a:p>
                <a:pPr>
                  <a:defRPr lang="es-ES"/>
                </a:pPr>
                <a:endParaRPr lang="pt-BR"/>
              </a:p>
            </c:txPr>
            <c:showVal val="1"/>
          </c:dLbls>
          <c:cat>
            <c:strRef>
              <c:f>Indicadores!$D$63:$F$63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Indicadores!$D$64:$F$64</c:f>
              <c:numCache>
                <c:formatCode>0.0%</c:formatCode>
                <c:ptCount val="3"/>
                <c:pt idx="0">
                  <c:v>0.37500000000000211</c:v>
                </c:pt>
                <c:pt idx="1">
                  <c:v>0.5</c:v>
                </c:pt>
                <c:pt idx="2">
                  <c:v>0.53237410071942448</c:v>
                </c:pt>
              </c:numCache>
            </c:numRef>
          </c:val>
        </c:ser>
        <c:overlap val="-25"/>
        <c:axId val="69273856"/>
        <c:axId val="69275648"/>
      </c:barChart>
      <c:catAx>
        <c:axId val="692738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pt-BR"/>
          </a:p>
        </c:txPr>
        <c:crossAx val="69275648"/>
        <c:crosses val="autoZero"/>
        <c:auto val="1"/>
        <c:lblAlgn val="ctr"/>
        <c:lblOffset val="100"/>
      </c:catAx>
      <c:valAx>
        <c:axId val="69275648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69273856"/>
        <c:crosses val="autoZero"/>
        <c:crossBetween val="between"/>
        <c:majorUnit val="0.1"/>
      </c:valAx>
    </c:plotArea>
    <c:plotVisOnly val="1"/>
    <c:dispBlanksAs val="gap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4"/>
  <c:chart>
    <c:autoTitleDeleted val="1"/>
    <c:plotArea>
      <c:layout>
        <c:manualLayout>
          <c:layoutTarget val="inner"/>
          <c:xMode val="edge"/>
          <c:yMode val="edge"/>
          <c:x val="3.4623217922607301E-2"/>
          <c:y val="0.18671058771273003"/>
          <c:w val="0.93075356415478661"/>
          <c:h val="0.6813342272701170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Indicadores!$C$64</c:f>
              <c:strCache>
                <c:ptCount val="1"/>
                <c:pt idx="0">
                  <c:v>Proporção de pessoas idosas com avaliação de alterações de mucosa bucal</c:v>
                </c:pt>
              </c:strCache>
            </c:strRef>
          </c:tx>
          <c:dLbls>
            <c:txPr>
              <a:bodyPr/>
              <a:lstStyle/>
              <a:p>
                <a:pPr>
                  <a:defRPr lang="es-ES"/>
                </a:pPr>
                <a:endParaRPr lang="pt-BR"/>
              </a:p>
            </c:txPr>
            <c:showVal val="1"/>
          </c:dLbls>
          <c:cat>
            <c:strRef>
              <c:f>Indicadores!$D$63:$F$63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Indicadores!$D$64:$F$64</c:f>
              <c:numCache>
                <c:formatCode>0.0%</c:formatCode>
                <c:ptCount val="3"/>
                <c:pt idx="0">
                  <c:v>0.37500000000000222</c:v>
                </c:pt>
                <c:pt idx="1">
                  <c:v>0.5</c:v>
                </c:pt>
                <c:pt idx="2">
                  <c:v>0.53237410071942448</c:v>
                </c:pt>
              </c:numCache>
            </c:numRef>
          </c:val>
        </c:ser>
        <c:overlap val="-25"/>
        <c:axId val="69316608"/>
        <c:axId val="69318144"/>
      </c:barChart>
      <c:catAx>
        <c:axId val="693166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pt-BR"/>
          </a:p>
        </c:txPr>
        <c:crossAx val="69318144"/>
        <c:crosses val="autoZero"/>
        <c:auto val="1"/>
        <c:lblAlgn val="ctr"/>
        <c:lblOffset val="100"/>
      </c:catAx>
      <c:valAx>
        <c:axId val="69318144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69316608"/>
        <c:crosses val="autoZero"/>
        <c:crossBetween val="between"/>
        <c:majorUnit val="0.1"/>
      </c:valAx>
    </c:plotArea>
    <c:plotVisOnly val="1"/>
    <c:dispBlanksAs val="gap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4"/>
  <c:chart>
    <c:autoTitleDeleted val="1"/>
    <c:plotArea>
      <c:layout>
        <c:manualLayout>
          <c:layoutTarget val="inner"/>
          <c:xMode val="edge"/>
          <c:yMode val="edge"/>
          <c:x val="3.2323296092361294E-2"/>
          <c:y val="0.30292024784773086"/>
          <c:w val="0.93333517466693239"/>
          <c:h val="0.5802930049131160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Indicadores!$C$87</c:f>
              <c:strCache>
                <c:ptCount val="1"/>
                <c:pt idx="0">
                  <c:v>Proporção de pessoas idosas com Caderneta de Saúde da Pessoa Idosa</c:v>
                </c:pt>
              </c:strCache>
            </c:strRef>
          </c:tx>
          <c:dLbls>
            <c:txPr>
              <a:bodyPr/>
              <a:lstStyle/>
              <a:p>
                <a:pPr>
                  <a:defRPr lang="es-ES"/>
                </a:pPr>
                <a:endParaRPr lang="pt-BR"/>
              </a:p>
            </c:txPr>
            <c:showVal val="1"/>
          </c:dLbls>
          <c:cat>
            <c:strRef>
              <c:f>Indicadores!$D$86:$F$86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Indicadores!$D$87:$F$87</c:f>
              <c:numCache>
                <c:formatCode>0.0%</c:formatCode>
                <c:ptCount val="3"/>
                <c:pt idx="0">
                  <c:v>0.52500000000000002</c:v>
                </c:pt>
                <c:pt idx="1">
                  <c:v>0.72500000000000064</c:v>
                </c:pt>
                <c:pt idx="2">
                  <c:v>0.84172661870503662</c:v>
                </c:pt>
              </c:numCache>
            </c:numRef>
          </c:val>
        </c:ser>
        <c:overlap val="-25"/>
        <c:axId val="69469312"/>
        <c:axId val="69470848"/>
      </c:barChart>
      <c:catAx>
        <c:axId val="694693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lang="es-ES"/>
            </a:pPr>
            <a:endParaRPr lang="pt-BR"/>
          </a:p>
        </c:txPr>
        <c:crossAx val="69470848"/>
        <c:crosses val="autoZero"/>
        <c:auto val="1"/>
        <c:lblAlgn val="ctr"/>
        <c:lblOffset val="100"/>
      </c:catAx>
      <c:valAx>
        <c:axId val="69470848"/>
        <c:scaling>
          <c:orientation val="minMax"/>
          <c:max val="1"/>
          <c:min val="0"/>
        </c:scaling>
        <c:delete val="1"/>
        <c:axPos val="l"/>
        <c:numFmt formatCode="0.0%" sourceLinked="1"/>
        <c:tickLblPos val="none"/>
        <c:crossAx val="69469312"/>
        <c:crosses val="autoZero"/>
        <c:crossBetween val="between"/>
        <c:majorUnit val="0.1"/>
      </c:valAx>
    </c:plotArea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0.50725</cdr:x>
      <cdr:y>0.70201</cdr:y>
    </cdr:from>
    <cdr:to>
      <cdr:x>0.66667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500330" y="1649227"/>
          <a:ext cx="785818" cy="700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0.78806</cdr:x>
      <cdr:y>0.64865</cdr:y>
    </cdr:from>
    <cdr:to>
      <cdr:x>0.92366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736436" y="1714512"/>
          <a:ext cx="642942" cy="9286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0.45263</cdr:x>
      <cdr:y>0.6875</cdr:y>
    </cdr:from>
    <cdr:to>
      <cdr:x>0.55824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143140" y="1571636"/>
          <a:ext cx="500066" cy="714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40</a:t>
          </a:r>
          <a:endParaRPr lang="pt-BR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0.45263</cdr:x>
      <cdr:y>0.61765</cdr:y>
    </cdr:from>
    <cdr:to>
      <cdr:x>0.55824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143138" y="1500199"/>
          <a:ext cx="500049" cy="928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40</a:t>
          </a:r>
          <a:endParaRPr lang="pt-BR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0.76119</cdr:x>
      <cdr:y>0.675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643339" y="1928826"/>
          <a:ext cx="1143007" cy="928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117</a:t>
          </a:r>
          <a:endParaRPr lang="pt-B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4EFF0-6D9C-46BB-BC28-520E0A29DE4C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EFAC1-3CF0-4651-B59F-F33E81E4434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Mayelin</a:t>
            </a:r>
            <a:r>
              <a:rPr lang="pt-BR" dirty="0" smtClean="0"/>
              <a:t>, aqui eu coloquei os números dentro das colunas para você comentar, não podemos fazer slide de tudo. Aqui você vai comentar para a banca o que facilitou para o sucesso da meta.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Neste caso, os ACS também tiveram participação, pois planejaram as visitas de forma que familiares estivessem em casa na hora da visita da equipe.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Esta ação também foi facilitada, pois tínhamos como rotina realizar a avaliação da necessidade de atendimento odontológico de todos os idosos durante as consultas clínicas, realizadas tanto na UBS como no domicílio.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Neste indicador não foi possível alcançar a meta proposta, pois nosso município possui apenas três cirurgiões dentistas, e algumas UBS não contam com esse profissional, é o caso da nossa UBS Barreiro. O atendimento odontológico é realizado na UBS Visa, localizada na cidade, onde os usuários têm pouco acesso devido a distância entre as duas unidades de saúde e ao pequeno numero de atendimentos disponibilizados, além disso, o fator econômico também interfere negativamente, dificultando o acesso a serviços particulares. Os idosos que consultaram o dentista foram atendidos na UBS Visa. </a:t>
            </a:r>
            <a:endParaRPr lang="pt-B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Essa avaliação se deu na UBS Visa durante a primeira consulta odontológica.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Essa avaliação se deu na UBS Visa, durante a primeira consulta odontológica.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1" dirty="0" smtClean="0">
                <a:solidFill>
                  <a:srgbClr val="002060"/>
                </a:solidFill>
              </a:rPr>
              <a:t>O excelente trabalho da equipe contribuiu para que não tivéssemos faltas, fazíamos os agendamentos, os ACS monitoravam os idosos de suas micro áreas e a secretaria de saúde fornecia o transporte.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equipe não teve dificuldade em realizar essa ação, pois tinha como rotina fazer os registros da situação de saúde das pessoas idosas e das ações realizadas durante os atendimentos.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Neste indicador não atingimos a meta proposta, pois o município contava um número insuficiente de cadernetas para disponibilizar aos idosos.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Essa ação foi facilitada, pois a avaliação foi realizada durante as consultas na UBS, como também nas visitas domiciliares.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Essa ação foi facilitada, pois as avaliações foram realizadas durante as consultas na UBS, como também nas visitas domiciliares.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0" dirty="0" smtClean="0"/>
              <a:t>Não</a:t>
            </a:r>
            <a:r>
              <a:rPr lang="pt-BR" b="0" baseline="0" dirty="0" smtClean="0"/>
              <a:t> podemos colocar a parte qualitativa nos slides, mas com certeza você deve falar sobre as facilidades ou dificuldades – Vai ter que decorar tudo isso que você, alias, acho que não é difícil, pois foi real, e você não vai esquecer.  </a:t>
            </a:r>
            <a:r>
              <a:rPr lang="pt-BR" sz="1200" b="1" dirty="0" smtClean="0">
                <a:solidFill>
                  <a:srgbClr val="002060"/>
                </a:solidFill>
              </a:rPr>
              <a:t>Vale destacar que no inicio do primeiro mês tivemos algumas dificuldades, pois não tínhamos o cartão de Jagger para avaliar a visão, mas rapidamente a secretaria de saúde providenciou o material, e conseguimos dar continuidade as avaliações com qualidade.</a:t>
            </a:r>
            <a:endParaRPr lang="es-ES" sz="1200" b="1" dirty="0" smtClean="0">
              <a:solidFill>
                <a:srgbClr val="002060"/>
              </a:solidFill>
            </a:endParaRPr>
          </a:p>
          <a:p>
            <a:r>
              <a:rPr lang="pt-BR" b="0" baseline="0" dirty="0" smtClean="0"/>
              <a:t> </a:t>
            </a:r>
            <a:endParaRPr lang="pt-BR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Essa ação foi facilitada, pois contamos com a ajuda da prefeitura, que disponibilizou 4 assistentes sociais, que 2 dias por semana realizaram a avaliação dos idosos da nossa área.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orientações sobre alimentação saudável, atividade física e higiene bucal foram realizadas individualmente e coletivamente, nas consultas, nas visitas domiciliares e também nas atividades em grupos.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</a:t>
            </a:r>
            <a:r>
              <a:rPr lang="pt-BR" baseline="0" dirty="0" smtClean="0"/>
              <a:t> interessante você comentar que no inicio ficastes com duvidas  e curiosa, pois não imaginava como seria um curso a distancia e numa língua diferente da tua (falar o que colocastes </a:t>
            </a:r>
            <a:r>
              <a:rPr lang="pt-BR" baseline="0" smtClean="0"/>
              <a:t>no trabalho).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Varias ações contribuíram para o sucesso desse indicador, a conscientização dos profissionais quanto a importância do exame clínico adequado, a condição de que o cadastramento da pessoa idosa seria realizada mediante exame clínico, a capacitação dos profissionais e a organização da agenda com o tempo suficiente para a realização do exame apropriado. </a:t>
            </a:r>
            <a:endParaRPr lang="pt-B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Além disso,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voltamos a destacar a capacitação dos profissionais da equipe sobre os protocolos de Atenção a Saúde da Pessoa Idosa e a organização do serviço como facilitadores no cumprimento dessa meta.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motivo da equipe não ter alcançado a meta proposta se deve devido a falta de alguns materiais na UBS, como o aparelho para verificar a glicose (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glicosímetro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além disso, a dificuldade de não ter laboratório no nosso município, o que ocasiona a demora no retorno dos resultados dos exames laboratoriais. Fizemos a solicitação do aparelho à secretaria de saúde, mas infelizmente finalizamos o terceiro mês da intervenção sem o recebimento do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glicosímetro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ações que facilitaram o sucesso desse indicador foram as capacitações, e a organização do serviço, o que permitiu um tempo adequado da consulta, para a realização de todas as ações preconizadas pelo Ministério da Saúde.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Não tivemos dificuldades em atingir a meta, pois a solicitação de exames complementares de acordo com o recomendado pelo Ministério da Saúde fez parte da nossa rotina de atendimento, revisávamos o prontuário, ficha espelho e durante a consulta na UBS, ou na visita domiciliar, verificávamos junto ao usuário as datas dos últimos exames complementares realizados, e assim, fomos fazendo as solicitações conforme a periodicidade. </a:t>
            </a:r>
            <a:endParaRPr lang="pt-B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Tivemos dificuldades em atingir a meta proposta, embora tenhamos nos esforçado muito, a nossa farmácia popular possui uma cobertura muito deficiente de medicamentos, e segundo a secretaria de saúde é por problemas econômicos, além disso, não temos farmácias particulares conveniadas com o ministério de saúde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Sucesso dessa ação se deve ao maravilhoso trabalho dos ACS que realmente foram os protagonistas desta tarefa, identificando as pessoas idosas de suas micro áreas.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EFAC1-3CF0-4651-B59F-F33E81E4434A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17/03/2016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846640" cy="2883169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rgbClr val="C00000"/>
                </a:solidFill>
              </a:rPr>
              <a:t>universidade aberta do </a:t>
            </a:r>
            <a:r>
              <a:rPr lang="pt-BR" sz="2400" b="1" dirty="0" err="1" smtClean="0">
                <a:solidFill>
                  <a:srgbClr val="C00000"/>
                </a:solidFill>
              </a:rPr>
              <a:t>sus</a:t>
            </a:r>
            <a:r>
              <a:rPr lang="es-ES" sz="2400" dirty="0" smtClean="0">
                <a:solidFill>
                  <a:srgbClr val="C00000"/>
                </a:solidFill>
              </a:rPr>
              <a:t/>
            </a:r>
            <a:br>
              <a:rPr lang="es-ES" sz="2400" dirty="0" smtClean="0">
                <a:solidFill>
                  <a:srgbClr val="C00000"/>
                </a:solidFill>
              </a:rPr>
            </a:br>
            <a:r>
              <a:rPr lang="pt-BR" sz="2400" b="1" dirty="0" smtClean="0">
                <a:solidFill>
                  <a:srgbClr val="C00000"/>
                </a:solidFill>
              </a:rPr>
              <a:t>universidade federal de pelotas</a:t>
            </a:r>
            <a:r>
              <a:rPr lang="es-ES" sz="2400" dirty="0" smtClean="0">
                <a:solidFill>
                  <a:srgbClr val="C00000"/>
                </a:solidFill>
              </a:rPr>
              <a:t/>
            </a:r>
            <a:br>
              <a:rPr lang="es-ES" sz="2400" dirty="0" smtClean="0">
                <a:solidFill>
                  <a:srgbClr val="C00000"/>
                </a:solidFill>
              </a:rPr>
            </a:br>
            <a:r>
              <a:rPr lang="pt-BR" sz="2400" b="1" dirty="0" smtClean="0">
                <a:solidFill>
                  <a:srgbClr val="C00000"/>
                </a:solidFill>
              </a:rPr>
              <a:t>especialização em saúde da família</a:t>
            </a:r>
            <a:r>
              <a:rPr lang="es-ES" sz="2400" dirty="0" smtClean="0">
                <a:solidFill>
                  <a:srgbClr val="C00000"/>
                </a:solidFill>
              </a:rPr>
              <a:t/>
            </a:r>
            <a:br>
              <a:rPr lang="es-ES" sz="2400" dirty="0" smtClean="0">
                <a:solidFill>
                  <a:srgbClr val="C00000"/>
                </a:solidFill>
              </a:rPr>
            </a:br>
            <a:r>
              <a:rPr lang="pt-BR" sz="2400" b="1" dirty="0" smtClean="0">
                <a:solidFill>
                  <a:srgbClr val="C00000"/>
                </a:solidFill>
              </a:rPr>
              <a:t>modalidade a distância</a:t>
            </a:r>
            <a:r>
              <a:rPr lang="es-ES" sz="2400" dirty="0" smtClean="0">
                <a:solidFill>
                  <a:srgbClr val="C00000"/>
                </a:solidFill>
              </a:rPr>
              <a:t/>
            </a:r>
            <a:br>
              <a:rPr lang="es-ES" sz="2400" dirty="0" smtClean="0">
                <a:solidFill>
                  <a:srgbClr val="C00000"/>
                </a:solidFill>
              </a:rPr>
            </a:br>
            <a:r>
              <a:rPr lang="pt-BR" sz="2400" b="1" dirty="0" smtClean="0">
                <a:solidFill>
                  <a:srgbClr val="C00000"/>
                </a:solidFill>
              </a:rPr>
              <a:t>turma nº9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7415242" cy="3235800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rgbClr val="002060"/>
                </a:solidFill>
              </a:rPr>
              <a:t>Melhoria da atenção a saúde das pessoas idosas da UBS Barreiro do Município </a:t>
            </a:r>
            <a:r>
              <a:rPr lang="pt-BR" sz="2400" b="1" dirty="0" err="1" smtClean="0">
                <a:solidFill>
                  <a:srgbClr val="002060"/>
                </a:solidFill>
              </a:rPr>
              <a:t>Parnaguá</a:t>
            </a:r>
            <a:r>
              <a:rPr lang="pt-BR" sz="2400" b="1" dirty="0" smtClean="0">
                <a:solidFill>
                  <a:srgbClr val="002060"/>
                </a:solidFill>
              </a:rPr>
              <a:t>/PI</a:t>
            </a:r>
          </a:p>
          <a:p>
            <a:pPr algn="ctr"/>
            <a:endParaRPr lang="pt-BR" sz="2400" b="1" dirty="0" smtClean="0">
              <a:solidFill>
                <a:srgbClr val="002060"/>
              </a:solidFill>
            </a:endParaRPr>
          </a:p>
          <a:p>
            <a:pPr algn="r"/>
            <a:r>
              <a:rPr lang="pt-BR" sz="2000" b="1" dirty="0" err="1" smtClean="0">
                <a:solidFill>
                  <a:srgbClr val="002060"/>
                </a:solidFill>
              </a:rPr>
              <a:t>Mayelin</a:t>
            </a:r>
            <a:r>
              <a:rPr lang="pt-BR" sz="2000" b="1" dirty="0" smtClean="0">
                <a:solidFill>
                  <a:srgbClr val="002060"/>
                </a:solidFill>
              </a:rPr>
              <a:t> </a:t>
            </a:r>
            <a:r>
              <a:rPr lang="pt-BR" sz="2000" b="1" dirty="0" err="1" smtClean="0">
                <a:solidFill>
                  <a:srgbClr val="002060"/>
                </a:solidFill>
              </a:rPr>
              <a:t>Nunez</a:t>
            </a:r>
            <a:r>
              <a:rPr lang="pt-BR" sz="2000" b="1" dirty="0" smtClean="0">
                <a:solidFill>
                  <a:srgbClr val="002060"/>
                </a:solidFill>
              </a:rPr>
              <a:t> Pereira</a:t>
            </a:r>
          </a:p>
          <a:p>
            <a:endParaRPr lang="pt-BR" sz="2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2000" dirty="0" smtClean="0">
                <a:solidFill>
                  <a:srgbClr val="002060"/>
                </a:solidFill>
              </a:rPr>
              <a:t>Pelotas</a:t>
            </a:r>
            <a:r>
              <a:rPr lang="pt-BR" sz="2000" b="1" dirty="0" smtClean="0">
                <a:solidFill>
                  <a:srgbClr val="002060"/>
                </a:solidFill>
              </a:rPr>
              <a:t>, 2016</a:t>
            </a:r>
          </a:p>
          <a:p>
            <a:endParaRPr lang="pt-BR" sz="2000" b="1" dirty="0" smtClean="0"/>
          </a:p>
          <a:p>
            <a:endParaRPr lang="es-ES" sz="2000" b="1" dirty="0" smtClean="0"/>
          </a:p>
          <a:p>
            <a:endParaRPr lang="es-ES" sz="2400" b="1" dirty="0" smtClean="0"/>
          </a:p>
          <a:p>
            <a:endParaRPr lang="es-ES" dirty="0"/>
          </a:p>
        </p:txBody>
      </p:sp>
      <p:pic>
        <p:nvPicPr>
          <p:cNvPr id="5" name="Imagem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9225" t="18695" r="19223" b="18871"/>
          <a:stretch/>
        </p:blipFill>
        <p:spPr bwMode="auto">
          <a:xfrm>
            <a:off x="214282" y="214290"/>
            <a:ext cx="1128514" cy="10801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pt-BR" sz="3200" dirty="0" smtClean="0">
                <a:solidFill>
                  <a:srgbClr val="C00000"/>
                </a:solidFill>
              </a:rPr>
              <a:t>metodologia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329642" cy="533096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Contato com o gestor para garantir a intervenção: Garantir a impressão das fichas espelho; garantir o acesso aos serviços especializados, vacinas e exames laboratoriais. 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Ações individuais e coletivas de promoção da saúde.</a:t>
            </a:r>
            <a:endParaRPr lang="es-ES" sz="2600" dirty="0" smtClean="0"/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Monitoramento das fichas espelho. </a:t>
            </a:r>
            <a:endParaRPr lang="es-ES" sz="2600" dirty="0" smtClean="0"/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Avaliação dos indicadores.</a:t>
            </a:r>
            <a:endParaRPr lang="es-ES" sz="2600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115328" cy="1000108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401080" cy="53309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Objetivo 1: Ampliar a cobertura do Programa Saúde do Idoso</a:t>
            </a:r>
            <a:endParaRPr lang="es-ES" sz="2600" dirty="0" smtClean="0"/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Meta 1.1: Ampliar a cobertura de atenção à saúde da pessoa idosa da área da UBS para 30%</a:t>
            </a:r>
            <a:endParaRPr lang="es-ES" sz="2600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sz="1400" dirty="0" smtClean="0"/>
              <a:t>      </a:t>
            </a:r>
            <a:r>
              <a:rPr lang="pt-BR" sz="1800" dirty="0" smtClean="0"/>
              <a:t>Gráfico da Cobertura do programa de atenção á saúde da pessoa idosa na UBS Barreiro, Município </a:t>
            </a:r>
            <a:r>
              <a:rPr lang="pt-BR" sz="1800" dirty="0" err="1" smtClean="0"/>
              <a:t>Parnaguá</a:t>
            </a:r>
            <a:r>
              <a:rPr lang="pt-BR" sz="1800" dirty="0" smtClean="0"/>
              <a:t>/PI.</a:t>
            </a:r>
            <a:endParaRPr lang="es-ES" sz="1800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1928794" y="3137095"/>
          <a:ext cx="4929222" cy="2349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643174" y="4929198"/>
            <a:ext cx="428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40</a:t>
            </a:r>
            <a:endParaRPr lang="pt-BR" sz="11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286248" y="4929198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80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643571" y="4857760"/>
            <a:ext cx="6429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139</a:t>
            </a:r>
            <a:endParaRPr lang="pt-BR" sz="11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725470"/>
          </a:xfrm>
        </p:spPr>
        <p:txBody>
          <a:bodyPr/>
          <a:lstStyle/>
          <a:p>
            <a:pPr algn="ctr"/>
            <a:r>
              <a:rPr lang="pt-BR" sz="3200" dirty="0" smtClean="0">
                <a:solidFill>
                  <a:srgbClr val="C00000"/>
                </a:solidFill>
              </a:rPr>
              <a:t>Objetivos, metas e resultados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401080" cy="547384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Objetivo 2: Melhorar a qualidade da atenção à pessoa idosa na UBS</a:t>
            </a:r>
            <a:endParaRPr lang="es-ES" sz="2600" dirty="0" smtClean="0"/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Meta 2.1: Realizar Avaliação Multidimensional Rápida de 100% das pessoas idosas na área da UBS.</a:t>
            </a:r>
            <a:endParaRPr lang="pt-BR" sz="2800" dirty="0" smtClean="0"/>
          </a:p>
          <a:p>
            <a:pPr algn="just">
              <a:lnSpc>
                <a:spcPct val="150000"/>
              </a:lnSpc>
              <a:buNone/>
            </a:pPr>
            <a:r>
              <a:rPr lang="pt-BR" sz="2800" dirty="0" smtClean="0"/>
              <a:t>   </a:t>
            </a:r>
            <a:r>
              <a:rPr lang="pt-BR" sz="2600" dirty="0" smtClean="0"/>
              <a:t>Neste indicador atingimos a meta de 100% nos três meses da intervenção. </a:t>
            </a:r>
            <a:endParaRPr lang="es-ES" sz="2600" b="1" dirty="0" smtClean="0">
              <a:solidFill>
                <a:srgbClr val="002060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186766" cy="928694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Meta 2.2: Realizar exame clínico apropriado em 100% dos idosos.</a:t>
            </a:r>
            <a:endParaRPr lang="es-ES" sz="2600" dirty="0" smtClean="0"/>
          </a:p>
          <a:p>
            <a:pPr algn="just">
              <a:lnSpc>
                <a:spcPct val="150000"/>
              </a:lnSpc>
              <a:buNone/>
            </a:pPr>
            <a:r>
              <a:rPr lang="pt-BR" sz="2600" dirty="0" smtClean="0"/>
              <a:t>   Atingimos a meta de 100% nos três meses de intervenção, o exame clínico apropriado foi realizado em todas as pessoas idosas durante as consultas na UBS e nas visitas domiciliares. </a:t>
            </a:r>
            <a:endParaRPr lang="es-ES" sz="2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796908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285860"/>
            <a:ext cx="8247290" cy="509546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Meta 2.3: Rastrear 100% das pessoas idosas para Hipertensão Arterial Sistêmica (HAS).</a:t>
            </a:r>
            <a:endParaRPr lang="es-ES" sz="2600" dirty="0" smtClean="0"/>
          </a:p>
          <a:p>
            <a:pPr algn="just">
              <a:lnSpc>
                <a:spcPct val="150000"/>
              </a:lnSpc>
              <a:buNone/>
            </a:pPr>
            <a:r>
              <a:rPr lang="pt-BR" sz="2600" dirty="0" smtClean="0"/>
              <a:t>   Nesse caso também atingimos a meta proposta de 100% nos três meses de intervenção, pois realizávamos o rastreamento para as doenças crônicas juntamente com o exame clínico.</a:t>
            </a:r>
            <a:endParaRPr lang="es-ES" sz="2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82594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329642" cy="5330968"/>
          </a:xfrm>
        </p:spPr>
        <p:txBody>
          <a:bodyPr>
            <a:normAutofit/>
          </a:bodyPr>
          <a:lstStyle/>
          <a:p>
            <a:pPr algn="just"/>
            <a:r>
              <a:rPr lang="pt-BR" sz="2600" dirty="0" smtClean="0"/>
              <a:t>Meta 2.4: Rastrear 100% das pessoas idosas para Diabetes </a:t>
            </a:r>
            <a:r>
              <a:rPr lang="pt-BR" sz="2600" dirty="0" err="1" smtClean="0"/>
              <a:t>Mellitus</a:t>
            </a:r>
            <a:r>
              <a:rPr lang="pt-BR" sz="2600" dirty="0" smtClean="0"/>
              <a:t> (DM).</a:t>
            </a:r>
            <a:endParaRPr lang="es-ES" sz="2600" dirty="0" smtClean="0"/>
          </a:p>
          <a:p>
            <a:pPr>
              <a:buNone/>
            </a:pPr>
            <a:endParaRPr lang="es-ES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   </a:t>
            </a:r>
            <a:r>
              <a:rPr lang="pt-BR" sz="1800" dirty="0" smtClean="0"/>
              <a:t>Gráfico da Proporção de Pessoas Idosas rastreadas para Diabetes </a:t>
            </a:r>
            <a:r>
              <a:rPr lang="pt-BR" sz="1800" dirty="0" err="1" smtClean="0"/>
              <a:t>Mellitus</a:t>
            </a:r>
            <a:endParaRPr lang="es-ES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1835696" y="2143116"/>
          <a:ext cx="4741333" cy="2643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00298" y="4143380"/>
            <a:ext cx="428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28</a:t>
            </a:r>
            <a:endParaRPr lang="pt-BR" sz="11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000496" y="4071942"/>
            <a:ext cx="357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64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500694" y="4071942"/>
            <a:ext cx="420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111</a:t>
            </a:r>
            <a:endParaRPr lang="pt-BR" sz="11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54032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401080" cy="540240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Meta 2.5: Realizar em 100% dos idosos diabéticos o exame físico dos pés, com palpação dos pulsos tibial posterior e pedioso e medida da sensibilidade a cada 3 meses.</a:t>
            </a:r>
            <a:endParaRPr lang="es-ES" sz="2600" dirty="0" smtClean="0"/>
          </a:p>
          <a:p>
            <a:pPr algn="just">
              <a:lnSpc>
                <a:spcPct val="150000"/>
              </a:lnSpc>
              <a:buNone/>
            </a:pPr>
            <a:r>
              <a:rPr lang="pt-BR" sz="2600" dirty="0" smtClean="0"/>
              <a:t>   Atingimos a meta de 100% nos três meses de intervenção. </a:t>
            </a:r>
            <a:endParaRPr lang="es-ES" sz="26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72547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401080" cy="518809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Meta 2.6: Solicitar exames complementares periódicos para 100% das pessoas idosas.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600" dirty="0" smtClean="0"/>
              <a:t>   Atingimos a meta de 100% nos três meses de intervenção.</a:t>
            </a:r>
            <a:endParaRPr lang="es-ES" sz="26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72547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401080" cy="53309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Meta 2.7: Priorizar a prescrição de medicamentos da Farmácia Popular a 100.% das pessoas idosas</a:t>
            </a:r>
          </a:p>
          <a:p>
            <a:pPr algn="just">
              <a:lnSpc>
                <a:spcPct val="150000"/>
              </a:lnSpc>
              <a:buNone/>
            </a:pPr>
            <a:endParaRPr lang="pt-BR" sz="2600" dirty="0" smtClean="0"/>
          </a:p>
          <a:p>
            <a:pPr algn="just">
              <a:lnSpc>
                <a:spcPct val="150000"/>
              </a:lnSpc>
              <a:buNone/>
            </a:pPr>
            <a:endParaRPr lang="pt-BR" sz="2600" dirty="0" smtClean="0"/>
          </a:p>
          <a:p>
            <a:pPr algn="just">
              <a:lnSpc>
                <a:spcPct val="150000"/>
              </a:lnSpc>
              <a:buNone/>
            </a:pPr>
            <a:endParaRPr lang="pt-BR" sz="2600" dirty="0" smtClean="0"/>
          </a:p>
          <a:p>
            <a:pPr algn="just">
              <a:lnSpc>
                <a:spcPct val="150000"/>
              </a:lnSpc>
              <a:buNone/>
            </a:pPr>
            <a:endParaRPr lang="pt-BR" sz="2600" dirty="0" smtClean="0"/>
          </a:p>
          <a:p>
            <a:pPr algn="just">
              <a:lnSpc>
                <a:spcPct val="150000"/>
              </a:lnSpc>
              <a:buNone/>
            </a:pPr>
            <a:r>
              <a:rPr lang="pt-BR" sz="2600" dirty="0" smtClean="0"/>
              <a:t>   </a:t>
            </a:r>
            <a:r>
              <a:rPr lang="pt-BR" sz="1600" dirty="0" smtClean="0"/>
              <a:t>Gráfico da Proporção de Pessoas Idosas com prescrição de medicamentos da farmácia popular. </a:t>
            </a:r>
            <a:endParaRPr lang="es-ES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2143108" y="2643182"/>
          <a:ext cx="4643470" cy="2714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857488" y="4643446"/>
            <a:ext cx="357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17</a:t>
            </a:r>
            <a:endParaRPr lang="pt-BR" sz="11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286248" y="4572008"/>
            <a:ext cx="357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47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15008" y="4572008"/>
            <a:ext cx="500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94</a:t>
            </a:r>
            <a:endParaRPr lang="pt-BR" sz="11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72547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401080" cy="51880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Meta 2.8: Cadastrar 100% das pessoas idosas acamadas ou com problemas de locomoção.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600" dirty="0" smtClean="0"/>
              <a:t>   No primeiro mês = 1 pessoa idosa com dificuldade de locomoção. No segundo mês = 5 pessoas idosas com problemas de locomoção. No terceiro mês = 23 pessoas idosas acamadas ou com problemas de locomoção.  Atingimos  a meta de 100% nos três meses de intervenção. </a:t>
            </a:r>
            <a:endParaRPr lang="es-ES" sz="2600" dirty="0" smtClean="0"/>
          </a:p>
          <a:p>
            <a:pPr algn="just">
              <a:lnSpc>
                <a:spcPct val="150000"/>
              </a:lnSpc>
            </a:pPr>
            <a:endParaRPr lang="es-ES" sz="2600" dirty="0" smtClean="0"/>
          </a:p>
          <a:p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err="1" smtClean="0">
                <a:solidFill>
                  <a:srgbClr val="C00000"/>
                </a:solidFill>
              </a:rPr>
              <a:t>Introdução</a:t>
            </a:r>
            <a:endParaRPr lang="es-ES" sz="40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115328" cy="525953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2800" dirty="0" smtClean="0">
                <a:solidFill>
                  <a:srgbClr val="002060"/>
                </a:solidFill>
              </a:rPr>
              <a:t>	</a:t>
            </a:r>
            <a:r>
              <a:rPr lang="pt-BR" sz="2600" dirty="0" smtClean="0">
                <a:solidFill>
                  <a:srgbClr val="002060"/>
                </a:solidFill>
              </a:rPr>
              <a:t>A terceira idade normalmente é exposta a mensuráveis fatores de risco que aumentam a sua </a:t>
            </a:r>
            <a:r>
              <a:rPr lang="pt-BR" sz="2600" dirty="0" err="1" smtClean="0">
                <a:solidFill>
                  <a:srgbClr val="002060"/>
                </a:solidFill>
              </a:rPr>
              <a:t>morbimortalidade</a:t>
            </a:r>
            <a:r>
              <a:rPr lang="pt-BR" sz="2600" dirty="0" smtClean="0">
                <a:solidFill>
                  <a:srgbClr val="002060"/>
                </a:solidFill>
              </a:rPr>
              <a:t>, e esse fato remete a importância da utilização de protocolos específicos que sistematizem as ações de melhoria da atenção da pessoa idosa.</a:t>
            </a:r>
            <a:endParaRPr lang="es-ES" sz="2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796908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Meta 2.9: Realizar visita domiciliar a 100% das pessoas idosas acamadas ou com problemas de locomoção.</a:t>
            </a:r>
            <a:endParaRPr lang="es-ES" sz="2600" dirty="0" smtClean="0"/>
          </a:p>
          <a:p>
            <a:pPr algn="just">
              <a:lnSpc>
                <a:spcPct val="150000"/>
              </a:lnSpc>
              <a:buNone/>
            </a:pPr>
            <a:r>
              <a:rPr lang="es-ES" sz="2600" dirty="0" smtClean="0"/>
              <a:t>   Durante os </a:t>
            </a:r>
            <a:r>
              <a:rPr lang="es-ES" sz="2600" dirty="0" err="1" smtClean="0"/>
              <a:t>três</a:t>
            </a:r>
            <a:r>
              <a:rPr lang="es-ES" sz="2600" dirty="0" smtClean="0"/>
              <a:t> meses de </a:t>
            </a:r>
            <a:r>
              <a:rPr lang="es-ES" sz="2600" dirty="0" err="1" smtClean="0"/>
              <a:t>intervenção</a:t>
            </a:r>
            <a:r>
              <a:rPr lang="es-ES" sz="2600" dirty="0" smtClean="0"/>
              <a:t> visitamos todas as </a:t>
            </a:r>
            <a:r>
              <a:rPr lang="es-ES" sz="2600" dirty="0" err="1" smtClean="0"/>
              <a:t>pessoas</a:t>
            </a:r>
            <a:r>
              <a:rPr lang="es-ES" sz="2600" dirty="0" smtClean="0"/>
              <a:t> </a:t>
            </a:r>
            <a:r>
              <a:rPr lang="es-ES" sz="2600" dirty="0" err="1" smtClean="0"/>
              <a:t>idosas</a:t>
            </a:r>
            <a:r>
              <a:rPr lang="es-ES" sz="2600" dirty="0" smtClean="0"/>
              <a:t> acamadas </a:t>
            </a:r>
            <a:r>
              <a:rPr lang="es-ES" sz="2600" dirty="0" err="1" smtClean="0"/>
              <a:t>ou</a:t>
            </a:r>
            <a:r>
              <a:rPr lang="es-ES" sz="2600" dirty="0" smtClean="0"/>
              <a:t> </a:t>
            </a:r>
            <a:r>
              <a:rPr lang="es-ES" sz="2600" dirty="0" err="1" smtClean="0"/>
              <a:t>com</a:t>
            </a:r>
            <a:r>
              <a:rPr lang="es-ES" sz="2600" dirty="0" smtClean="0"/>
              <a:t> problema de </a:t>
            </a:r>
            <a:r>
              <a:rPr lang="es-ES" sz="2600" dirty="0" err="1" smtClean="0"/>
              <a:t>locomoção</a:t>
            </a:r>
            <a:r>
              <a:rPr lang="es-ES" sz="2600" dirty="0" smtClean="0"/>
              <a:t>, </a:t>
            </a:r>
            <a:r>
              <a:rPr lang="es-ES" sz="2600" dirty="0" err="1" smtClean="0"/>
              <a:t>atingindo</a:t>
            </a:r>
            <a:r>
              <a:rPr lang="es-ES" sz="2600" dirty="0" smtClean="0"/>
              <a:t> 100% da meta. </a:t>
            </a:r>
            <a:endParaRPr lang="es-ES" sz="2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654032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Meta 2.10: Realizar avaliação da necessidade de atendimento odontológico em 100% as pessoas idosas.</a:t>
            </a:r>
            <a:endParaRPr lang="es-ES" sz="2600" dirty="0" smtClean="0"/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 Atingimos 100% da meta nos três meses de intervenção. </a:t>
            </a:r>
            <a:endParaRPr lang="es-ES" sz="2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11156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58204" cy="56167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Meta 2.11: Realizar a primeira consulta odontológica para 100% as pessoas idosas.</a:t>
            </a:r>
            <a:endParaRPr lang="es-ES" sz="2600" dirty="0" smtClean="0"/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endParaRPr lang="pt-BR" sz="1800" dirty="0" smtClean="0"/>
          </a:p>
          <a:p>
            <a:pPr algn="just">
              <a:buNone/>
            </a:pPr>
            <a:r>
              <a:rPr lang="pt-BR" sz="1800" dirty="0" smtClean="0"/>
              <a:t>	Gráfico da proporção de pessoas idosas com primeira consulta odontológica programática</a:t>
            </a:r>
            <a:r>
              <a:rPr lang="pt-BR" sz="2800" dirty="0" smtClean="0"/>
              <a:t>. </a:t>
            </a:r>
            <a:endParaRPr lang="es-ES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214546" y="2285992"/>
          <a:ext cx="4572032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857488" y="3571876"/>
            <a:ext cx="357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15</a:t>
            </a:r>
            <a:endParaRPr lang="pt-BR" sz="11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286248" y="3571876"/>
            <a:ext cx="484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40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643570" y="3500438"/>
            <a:ext cx="500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74</a:t>
            </a:r>
            <a:endParaRPr lang="pt-BR" sz="11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511156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329642" cy="56167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>
                <a:solidFill>
                  <a:srgbClr val="002060"/>
                </a:solidFill>
              </a:rPr>
              <a:t>Meta 2.12: Avaliar alterações de mucosa bucal em100% das pessoas idosas cadastradas.</a:t>
            </a:r>
            <a:endParaRPr lang="es-ES" sz="2600" dirty="0" smtClean="0">
              <a:solidFill>
                <a:srgbClr val="002060"/>
              </a:solidFill>
            </a:endParaRPr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pPr algn="just">
              <a:lnSpc>
                <a:spcPct val="150000"/>
              </a:lnSpc>
              <a:buNone/>
            </a:pPr>
            <a:r>
              <a:rPr lang="pt-BR" sz="1800" dirty="0" smtClean="0"/>
              <a:t>    Gráfico da proporção de pessoas idosas com avaliação de alterações de mucosa bucal. </a:t>
            </a:r>
            <a:endParaRPr lang="es-ES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357422" y="1643050"/>
          <a:ext cx="4734857" cy="2286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071802" y="3286124"/>
            <a:ext cx="5840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15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000760" y="3214686"/>
            <a:ext cx="357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74</a:t>
            </a:r>
            <a:endParaRPr lang="pt-BR" sz="11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654032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401080" cy="540240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Meta 2.13: Avaliar necessidade de prótese dentária em 100% das pessoas idosas cadastradas.</a:t>
            </a:r>
            <a:endParaRPr lang="es-ES" sz="2600" dirty="0" smtClean="0"/>
          </a:p>
          <a:p>
            <a:pPr algn="just"/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/>
            <a:endParaRPr lang="pt-BR" sz="1800" dirty="0" smtClean="0"/>
          </a:p>
          <a:p>
            <a:pPr algn="just"/>
            <a:endParaRPr lang="pt-BR" sz="1800" dirty="0" smtClean="0"/>
          </a:p>
          <a:p>
            <a:pPr algn="just"/>
            <a:endParaRPr lang="pt-BR" sz="1800" dirty="0" smtClean="0"/>
          </a:p>
          <a:p>
            <a:pPr algn="just"/>
            <a:endParaRPr lang="pt-BR" sz="1800" dirty="0" smtClean="0"/>
          </a:p>
          <a:p>
            <a:pPr algn="just">
              <a:lnSpc>
                <a:spcPct val="150000"/>
              </a:lnSpc>
              <a:buNone/>
            </a:pPr>
            <a:r>
              <a:rPr lang="pt-BR" sz="1800" dirty="0" smtClean="0"/>
              <a:t>      Gráfico da proporção de pessoas idosas com avaliação de necessidade de prótese dentária</a:t>
            </a:r>
            <a:r>
              <a:rPr lang="pt-BR" sz="2800" dirty="0" smtClean="0"/>
              <a:t>.</a:t>
            </a:r>
            <a:endParaRPr lang="es-ES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357422" y="2214554"/>
          <a:ext cx="4734857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071802" y="3714752"/>
            <a:ext cx="484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15</a:t>
            </a:r>
            <a:endParaRPr lang="pt-BR" sz="11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000760" y="3643314"/>
            <a:ext cx="484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74</a:t>
            </a:r>
            <a:endParaRPr lang="pt-BR" sz="11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401080" cy="540240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Objetivo 3  Melhorar a adesão das pessoas idosas ao Programa de Saúde </a:t>
            </a:r>
            <a:endParaRPr lang="es-ES" sz="2600" dirty="0" smtClean="0"/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Meta 3.1: Buscar 100% das pessoas idosas faltosas às consultas programadas.</a:t>
            </a:r>
            <a:endParaRPr lang="es-ES" sz="2600" dirty="0" smtClean="0"/>
          </a:p>
          <a:p>
            <a:pPr algn="just">
              <a:lnSpc>
                <a:spcPct val="150000"/>
              </a:lnSpc>
              <a:buNone/>
            </a:pPr>
            <a:r>
              <a:rPr lang="pt-BR" sz="2600" dirty="0" smtClean="0"/>
              <a:t>   Felizmente durante a intervenção todos os idosos compareceram as consultas.</a:t>
            </a:r>
            <a:endParaRPr lang="es-ES" sz="2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796908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329642" cy="518809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Objetivo 4  Melhorar o registro das informações</a:t>
            </a:r>
            <a:endParaRPr lang="es-ES" sz="2600" dirty="0" smtClean="0"/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Meta 4.1: Manter registro específico de 100% das pessoas idosas.</a:t>
            </a:r>
            <a:endParaRPr lang="es-ES" sz="2600" dirty="0" smtClean="0"/>
          </a:p>
          <a:p>
            <a:pPr algn="just">
              <a:lnSpc>
                <a:spcPct val="150000"/>
              </a:lnSpc>
              <a:buNone/>
            </a:pPr>
            <a:r>
              <a:rPr lang="es-ES" sz="2800" b="1" dirty="0" smtClean="0">
                <a:solidFill>
                  <a:srgbClr val="002060"/>
                </a:solidFill>
              </a:rPr>
              <a:t>   </a:t>
            </a:r>
            <a:r>
              <a:rPr lang="es-ES" sz="2600" dirty="0" smtClean="0"/>
              <a:t>Atingimos 100% da meta nos tres meses de </a:t>
            </a:r>
            <a:r>
              <a:rPr lang="es-ES" sz="2600" dirty="0" err="1" smtClean="0"/>
              <a:t>intervenção</a:t>
            </a:r>
            <a:r>
              <a:rPr lang="es-ES" sz="2600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96908"/>
          </a:xfrm>
        </p:spPr>
        <p:txBody>
          <a:bodyPr/>
          <a:lstStyle/>
          <a:p>
            <a:pPr algn="ctr"/>
            <a:r>
              <a:rPr lang="pt-BR" sz="3200" dirty="0" smtClean="0">
                <a:solidFill>
                  <a:srgbClr val="C00000"/>
                </a:solidFill>
              </a:rPr>
              <a:t>Objetivos, metas e resultados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401080" cy="525953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Meta 4.2: Distribuir a Caderneta de Saúde da Pessoa Idosa a 100% das pessoas idosas cadastradas.</a:t>
            </a:r>
          </a:p>
          <a:p>
            <a:pPr algn="just">
              <a:lnSpc>
                <a:spcPct val="150000"/>
              </a:lnSpc>
              <a:buNone/>
            </a:pPr>
            <a:endParaRPr lang="pt-BR" sz="2800" dirty="0" smtClean="0"/>
          </a:p>
          <a:p>
            <a:pPr algn="ctr">
              <a:lnSpc>
                <a:spcPct val="150000"/>
              </a:lnSpc>
              <a:buNone/>
            </a:pPr>
            <a:endParaRPr lang="pt-BR" sz="2800" dirty="0" smtClean="0"/>
          </a:p>
          <a:p>
            <a:pPr algn="just">
              <a:lnSpc>
                <a:spcPct val="150000"/>
              </a:lnSpc>
              <a:buNone/>
            </a:pPr>
            <a:endParaRPr lang="pt-BR" sz="2800" dirty="0" smtClean="0"/>
          </a:p>
          <a:p>
            <a:pPr algn="just">
              <a:lnSpc>
                <a:spcPct val="150000"/>
              </a:lnSpc>
              <a:buNone/>
            </a:pPr>
            <a:r>
              <a:rPr lang="pt-BR" sz="1800" dirty="0" smtClean="0"/>
              <a:t>  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1800" dirty="0" smtClean="0"/>
              <a:t>     Gráfico da proporção de pessoas idosas com Caderneta de Saúde da Pessoa Idosa.</a:t>
            </a:r>
            <a:endParaRPr lang="es-ES" sz="1800" dirty="0" smtClean="0"/>
          </a:p>
          <a:p>
            <a:endParaRPr lang="es-ES" dirty="0"/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1714480" y="2571744"/>
          <a:ext cx="478634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357422" y="4643446"/>
            <a:ext cx="428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21</a:t>
            </a:r>
            <a:endParaRPr lang="pt-BR" sz="11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29058" y="4643446"/>
            <a:ext cx="428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58</a:t>
            </a:r>
            <a:endParaRPr lang="pt-BR" sz="11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82594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329642" cy="540240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Objetivo 5  Mapear o risco das pessoas idosas</a:t>
            </a:r>
            <a:endParaRPr lang="es-ES" sz="2600" dirty="0" smtClean="0"/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Meta 5.1: Rastrear 100% das pessoas idosas para risco de </a:t>
            </a:r>
            <a:r>
              <a:rPr lang="pt-BR" sz="2600" dirty="0" err="1" smtClean="0"/>
              <a:t>morbimortalidade</a:t>
            </a:r>
            <a:r>
              <a:rPr lang="pt-BR" sz="2600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600" dirty="0" smtClean="0"/>
              <a:t>	Atingimos 100% da meta nos três meses de intervenção.</a:t>
            </a:r>
            <a:endParaRPr lang="es-ES" sz="2600" dirty="0" smtClean="0"/>
          </a:p>
          <a:p>
            <a:endParaRPr lang="es-E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2547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472518" cy="525953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Meta 5.2: Investigar a presença de indicadores de fragilização na velhice em 100% das pessoas idosas.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800" dirty="0" smtClean="0"/>
              <a:t>   Atingimos 100% da meta nos três meses de intervenção.</a:t>
            </a:r>
            <a:endParaRPr lang="es-ES" sz="2800" dirty="0" smtClean="0"/>
          </a:p>
          <a:p>
            <a:pPr algn="just"/>
            <a:endParaRPr lang="es-E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err="1" smtClean="0">
                <a:solidFill>
                  <a:srgbClr val="C00000"/>
                </a:solidFill>
              </a:rPr>
              <a:t>Introdução</a:t>
            </a:r>
            <a:endParaRPr lang="es-ES" sz="40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58204" cy="547384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600" b="1" dirty="0" smtClean="0">
                <a:solidFill>
                  <a:srgbClr val="002060"/>
                </a:solidFill>
              </a:rPr>
              <a:t>Caracterização do município:</a:t>
            </a:r>
            <a:r>
              <a:rPr lang="pt-BR" sz="2600" dirty="0" smtClean="0">
                <a:solidFill>
                  <a:srgbClr val="002060"/>
                </a:solidFill>
              </a:rPr>
              <a:t>População de 10 494 habitantes;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solidFill>
                  <a:srgbClr val="002060"/>
                </a:solidFill>
              </a:rPr>
              <a:t>57% das pessoas moram em área rural;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solidFill>
                  <a:srgbClr val="002060"/>
                </a:solidFill>
              </a:rPr>
              <a:t>Possui 01 Hospital, 2 UBS na cidade, e outras  05 UBS na área rural.</a:t>
            </a:r>
          </a:p>
          <a:p>
            <a:pPr algn="just">
              <a:lnSpc>
                <a:spcPct val="150000"/>
              </a:lnSpc>
              <a:buNone/>
            </a:pPr>
            <a:endParaRPr lang="pt-BR" sz="26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dirty="0" smtClean="0">
                <a:solidFill>
                  <a:srgbClr val="002060"/>
                </a:solidFill>
              </a:rPr>
              <a:t>Meta 5.3: Avaliar a rede social de 100% das pessoas idosas.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600" dirty="0" smtClean="0">
                <a:solidFill>
                  <a:srgbClr val="002060"/>
                </a:solidFill>
              </a:rPr>
              <a:t>    Atingimos 100% da meta nos três meses de intervenção. </a:t>
            </a:r>
            <a:endParaRPr lang="es-ES" sz="2600" dirty="0" smtClean="0">
              <a:solidFill>
                <a:srgbClr val="002060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329642" cy="52864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rgbClr val="002060"/>
                </a:solidFill>
              </a:rPr>
              <a:t>Objetivo 6 Promover a saúde das pessoas idosas</a:t>
            </a:r>
          </a:p>
          <a:p>
            <a:pPr algn="just">
              <a:lnSpc>
                <a:spcPct val="150000"/>
              </a:lnSpc>
            </a:pPr>
            <a:endParaRPr lang="es-ES" sz="28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rgbClr val="002060"/>
                </a:solidFill>
              </a:rPr>
              <a:t>Meta 6.1: Garantir orientação nutricional para hábitos alimentares saudáveis a 100% das pessoas idosas.</a:t>
            </a:r>
          </a:p>
          <a:p>
            <a:pPr algn="just">
              <a:lnSpc>
                <a:spcPct val="150000"/>
              </a:lnSpc>
            </a:pPr>
            <a:endParaRPr lang="pt-BR" sz="26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s-ES" sz="26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6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s-ES" sz="2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329642" cy="564360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rgbClr val="002060"/>
                </a:solidFill>
              </a:rPr>
              <a:t>Meta 6.2: Garantir orientação para a prática regular de atividade física 100% das pessoas idosas.</a:t>
            </a:r>
          </a:p>
          <a:p>
            <a:pPr algn="just">
              <a:lnSpc>
                <a:spcPct val="150000"/>
              </a:lnSpc>
            </a:pPr>
            <a:endParaRPr lang="pt-BR" sz="28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olidFill>
                  <a:srgbClr val="002060"/>
                </a:solidFill>
              </a:rPr>
              <a:t>Meta 6.3: Garantir orientações sobre higiene bucal (incluindo higiene de próteses dentárias) para 100% das pessoas idosas cadastradas.</a:t>
            </a:r>
            <a:endParaRPr lang="es-ES" sz="28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6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s-ES" sz="26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6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s-ES" sz="2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Objetivos, metas e resultados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329642" cy="50006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>
                <a:solidFill>
                  <a:srgbClr val="002060"/>
                </a:solidFill>
              </a:rPr>
              <a:t>Atingimos 100% da meta nos três meses de intervenção, para os três indicadores de promoção da saúde.  </a:t>
            </a:r>
          </a:p>
          <a:p>
            <a:pPr algn="just">
              <a:lnSpc>
                <a:spcPct val="150000"/>
              </a:lnSpc>
            </a:pPr>
            <a:endParaRPr lang="es-ES" sz="26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6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endParaRPr lang="es-ES" sz="2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DISCUSSÃO</a:t>
            </a:r>
            <a:endParaRPr lang="es-ES" sz="36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58204" cy="56167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b="1" dirty="0" smtClean="0">
                <a:latin typeface="Garamond" pitchFamily="18" charset="0"/>
              </a:rPr>
              <a:t>I</a:t>
            </a:r>
            <a:r>
              <a:rPr lang="pt-BR" sz="2600" b="1" dirty="0" smtClean="0">
                <a:latin typeface="Century Schoolbook" pitchFamily="18" charset="0"/>
              </a:rPr>
              <a:t>mportância da intervenção </a:t>
            </a:r>
            <a:r>
              <a:rPr lang="pt-BR" sz="2600" b="1" dirty="0" smtClean="0">
                <a:latin typeface="Century Schoolbook" pitchFamily="18" charset="0"/>
              </a:rPr>
              <a:t>para </a:t>
            </a:r>
            <a:r>
              <a:rPr lang="pt-BR" sz="2600" b="1" dirty="0" smtClean="0">
                <a:latin typeface="Century Schoolbook" pitchFamily="18" charset="0"/>
              </a:rPr>
              <a:t>a equipe:</a:t>
            </a:r>
          </a:p>
          <a:p>
            <a:pPr algn="just">
              <a:buNone/>
            </a:pPr>
            <a:endParaRPr lang="pt-BR" sz="2600" b="1" dirty="0" smtClean="0">
              <a:latin typeface="Century Schoolbook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Century Schoolbook" pitchFamily="18" charset="0"/>
                <a:cs typeface="Arial" panose="020B0604020202020204" pitchFamily="34" charset="0"/>
              </a:rPr>
              <a:t>Aperfeiçoamento da prática clinica através das </a:t>
            </a:r>
            <a:r>
              <a:rPr lang="pt-BR" sz="2600" dirty="0" smtClean="0">
                <a:latin typeface="Century Schoolbook" pitchFamily="18" charset="0"/>
                <a:cs typeface="Arial" panose="020B0604020202020204" pitchFamily="34" charset="0"/>
              </a:rPr>
              <a:t>capacitações;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Integração </a:t>
            </a:r>
            <a:r>
              <a:rPr lang="pt-BR" sz="2600" dirty="0" smtClean="0"/>
              <a:t>da equipe com um objetivo em comum, resultando num trabalho articulado e desenvolvido com qualidade</a:t>
            </a:r>
            <a:r>
              <a:rPr lang="pt-BR" sz="2800" dirty="0" smtClean="0"/>
              <a:t>. </a:t>
            </a:r>
            <a:endParaRPr lang="pt-BR" sz="2600" dirty="0" smtClean="0">
              <a:latin typeface="Century Schoolbook" pitchFamily="18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t-BR" sz="2600" b="1" dirty="0" smtClean="0">
              <a:latin typeface="Century Schoolbook" pitchFamily="18" charset="0"/>
            </a:endParaRPr>
          </a:p>
          <a:p>
            <a:pPr algn="just">
              <a:buNone/>
            </a:pPr>
            <a:endParaRPr lang="pt-BR" sz="2600" b="1" dirty="0" smtClean="0">
              <a:latin typeface="Century Schoolbook" pitchFamily="18" charset="0"/>
            </a:endParaRPr>
          </a:p>
          <a:p>
            <a:pPr algn="just"/>
            <a:endParaRPr lang="pt-BR" sz="2600" dirty="0" smtClean="0"/>
          </a:p>
        </p:txBody>
      </p:sp>
    </p:spTree>
  </p:cSld>
  <p:clrMapOvr>
    <a:masterClrMapping/>
  </p:clrMapOvr>
  <p:transition spd="slow">
    <p:wedg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DISCUSSÃO</a:t>
            </a:r>
            <a:endParaRPr lang="es-ES" sz="36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58204" cy="56167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b="1" dirty="0" smtClean="0">
                <a:latin typeface="Garamond" pitchFamily="18" charset="0"/>
              </a:rPr>
              <a:t>I</a:t>
            </a:r>
            <a:r>
              <a:rPr lang="pt-BR" sz="2600" b="1" dirty="0" smtClean="0">
                <a:latin typeface="Century Schoolbook" pitchFamily="18" charset="0"/>
              </a:rPr>
              <a:t>mportância da intervenção </a:t>
            </a:r>
            <a:r>
              <a:rPr lang="pt-BR" sz="2600" b="1" dirty="0" smtClean="0">
                <a:latin typeface="Century Schoolbook" pitchFamily="18" charset="0"/>
              </a:rPr>
              <a:t>para </a:t>
            </a:r>
            <a:r>
              <a:rPr lang="pt-BR" sz="2600" b="1" dirty="0" smtClean="0">
                <a:latin typeface="Century Schoolbook" pitchFamily="18" charset="0"/>
              </a:rPr>
              <a:t>o serviço:</a:t>
            </a:r>
          </a:p>
          <a:p>
            <a:pPr algn="just">
              <a:buNone/>
            </a:pPr>
            <a:endParaRPr lang="pt-BR" sz="2600" b="1" dirty="0" smtClean="0">
              <a:latin typeface="Century Schoolbook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Permitiu </a:t>
            </a:r>
            <a:r>
              <a:rPr lang="pt-BR" sz="2600" dirty="0" smtClean="0"/>
              <a:t>que  fizéssemos  mudanças nas </a:t>
            </a:r>
            <a:r>
              <a:rPr lang="pt-BR" sz="2600" dirty="0" smtClean="0"/>
              <a:t>práticas</a:t>
            </a:r>
            <a:r>
              <a:rPr lang="pt-BR" sz="2600" dirty="0" smtClean="0"/>
              <a:t>;</a:t>
            </a:r>
            <a:endParaRPr lang="pt-BR" sz="2600" dirty="0" smtClean="0"/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 Reorganização </a:t>
            </a:r>
            <a:r>
              <a:rPr lang="pt-BR" sz="2600" dirty="0" smtClean="0"/>
              <a:t>das </a:t>
            </a:r>
            <a:r>
              <a:rPr lang="pt-BR" sz="2600" dirty="0" smtClean="0"/>
              <a:t>agendas; 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M</a:t>
            </a:r>
            <a:r>
              <a:rPr lang="pt-BR" sz="2600" dirty="0" smtClean="0"/>
              <a:t>elhorias </a:t>
            </a:r>
            <a:r>
              <a:rPr lang="pt-BR" sz="2600" dirty="0" smtClean="0"/>
              <a:t>no acesso dos usuários à ação </a:t>
            </a:r>
            <a:r>
              <a:rPr lang="pt-BR" sz="2600" dirty="0" smtClean="0"/>
              <a:t>programática; 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M</a:t>
            </a:r>
            <a:r>
              <a:rPr lang="pt-BR" sz="2600" dirty="0" smtClean="0"/>
              <a:t>elhorias </a:t>
            </a:r>
            <a:r>
              <a:rPr lang="pt-BR" sz="2600" dirty="0" smtClean="0"/>
              <a:t>nos registros das </a:t>
            </a:r>
            <a:r>
              <a:rPr lang="pt-BR" sz="2600" dirty="0" smtClean="0"/>
              <a:t>informações; 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Realização monitoramento </a:t>
            </a:r>
            <a:r>
              <a:rPr lang="pt-BR" sz="2600" dirty="0" smtClean="0"/>
              <a:t>e avaliação das ações desenvolvidas</a:t>
            </a:r>
            <a:r>
              <a:rPr lang="pt-BR" sz="2800" dirty="0" smtClean="0"/>
              <a:t>. </a:t>
            </a:r>
            <a:endParaRPr lang="pt-BR" sz="2600" b="1" dirty="0" smtClean="0">
              <a:latin typeface="Century Schoolbook" pitchFamily="18" charset="0"/>
            </a:endParaRPr>
          </a:p>
          <a:p>
            <a:pPr algn="just">
              <a:buNone/>
            </a:pPr>
            <a:endParaRPr lang="pt-BR" sz="2600" b="1" dirty="0" smtClean="0">
              <a:latin typeface="Century Schoolbook" pitchFamily="18" charset="0"/>
            </a:endParaRPr>
          </a:p>
          <a:p>
            <a:pPr algn="just"/>
            <a:endParaRPr lang="pt-BR" sz="2600" dirty="0" smtClean="0"/>
          </a:p>
        </p:txBody>
      </p:sp>
    </p:spTree>
  </p:cSld>
  <p:clrMapOvr>
    <a:masterClrMapping/>
  </p:clrMapOvr>
  <p:transition spd="slow"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DISCUSSÃO</a:t>
            </a:r>
            <a:endParaRPr lang="es-ES" sz="36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58204" cy="56167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b="1" dirty="0" smtClean="0">
                <a:latin typeface="Garamond" pitchFamily="18" charset="0"/>
              </a:rPr>
              <a:t>   I</a:t>
            </a:r>
            <a:r>
              <a:rPr lang="pt-BR" sz="2600" b="1" dirty="0" smtClean="0">
                <a:latin typeface="Century Schoolbook" pitchFamily="18" charset="0"/>
              </a:rPr>
              <a:t>mportância da intervenção </a:t>
            </a:r>
            <a:r>
              <a:rPr lang="pt-BR" sz="2600" b="1" dirty="0" smtClean="0">
                <a:latin typeface="Century Schoolbook" pitchFamily="18" charset="0"/>
              </a:rPr>
              <a:t>para </a:t>
            </a:r>
            <a:r>
              <a:rPr lang="pt-BR" sz="2600" b="1" dirty="0" smtClean="0">
                <a:latin typeface="Century Schoolbook" pitchFamily="18" charset="0"/>
              </a:rPr>
              <a:t>a comunidade:</a:t>
            </a:r>
          </a:p>
          <a:p>
            <a:pPr algn="just">
              <a:buNone/>
            </a:pPr>
            <a:endParaRPr lang="pt-BR" sz="2600" b="1" dirty="0" smtClean="0">
              <a:latin typeface="Century Schoolbook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latin typeface="Century Schoolbook" pitchFamily="18" charset="0"/>
              </a:rPr>
              <a:t>M</a:t>
            </a:r>
            <a:r>
              <a:rPr lang="pt-BR" sz="2600" dirty="0" smtClean="0">
                <a:latin typeface="Century Schoolbook" pitchFamily="18" charset="0"/>
              </a:rPr>
              <a:t>elhorou </a:t>
            </a:r>
            <a:r>
              <a:rPr lang="pt-BR" sz="2600" dirty="0" smtClean="0">
                <a:latin typeface="Century Schoolbook" pitchFamily="18" charset="0"/>
              </a:rPr>
              <a:t>a atenção a saúde das pessoas idosas, com atendimento clínico adequado, fornecendo a essa população e seus familiares, informações básicas necessárias para a manutenção, prevenção e </a:t>
            </a:r>
            <a:r>
              <a:rPr lang="pt-BR" sz="2600" dirty="0" smtClean="0">
                <a:latin typeface="Century Schoolbook" pitchFamily="18" charset="0"/>
              </a:rPr>
              <a:t>promoção da saúde.</a:t>
            </a:r>
            <a:endParaRPr lang="pt-BR" sz="2600" b="1" dirty="0" smtClean="0">
              <a:latin typeface="Century Schoolbook" pitchFamily="18" charset="0"/>
            </a:endParaRPr>
          </a:p>
          <a:p>
            <a:pPr algn="just"/>
            <a:endParaRPr lang="pt-BR" sz="2600" dirty="0" smtClean="0"/>
          </a:p>
        </p:txBody>
      </p:sp>
    </p:spTree>
  </p:cSld>
  <p:clrMapOvr>
    <a:masterClrMapping/>
  </p:clrMapOvr>
  <p:transition spd="slow">
    <p:wedg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Reflexões sobre o curso</a:t>
            </a:r>
            <a:endParaRPr lang="es-ES" sz="36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329642" cy="564360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pt-BR" sz="2600" dirty="0" smtClean="0"/>
          </a:p>
          <a:p>
            <a:pPr>
              <a:lnSpc>
                <a:spcPct val="150000"/>
              </a:lnSpc>
            </a:pPr>
            <a:r>
              <a:rPr lang="pt-BR" sz="2600" dirty="0" smtClean="0"/>
              <a:t>Maior </a:t>
            </a:r>
            <a:r>
              <a:rPr lang="pt-BR" sz="2600" dirty="0" smtClean="0"/>
              <a:t>conhecimento dos protocolos;</a:t>
            </a:r>
          </a:p>
          <a:p>
            <a:pPr>
              <a:lnSpc>
                <a:spcPct val="150000"/>
              </a:lnSpc>
            </a:pPr>
            <a:r>
              <a:rPr lang="pt-BR" sz="2600" dirty="0" smtClean="0"/>
              <a:t>Melhorias em minha prática clínica;</a:t>
            </a:r>
          </a:p>
          <a:p>
            <a:pPr>
              <a:lnSpc>
                <a:spcPct val="150000"/>
              </a:lnSpc>
            </a:pPr>
            <a:r>
              <a:rPr lang="pt-BR" sz="2600" dirty="0" smtClean="0"/>
              <a:t>Importância do trabalho em equipe;</a:t>
            </a:r>
          </a:p>
          <a:p>
            <a:pPr>
              <a:lnSpc>
                <a:spcPct val="150000"/>
              </a:lnSpc>
            </a:pPr>
            <a:r>
              <a:rPr lang="pt-BR" sz="2600" dirty="0" smtClean="0"/>
              <a:t>Importância das ações de promoção e prevenção;</a:t>
            </a:r>
          </a:p>
          <a:p>
            <a:pPr>
              <a:lnSpc>
                <a:spcPct val="150000"/>
              </a:lnSpc>
            </a:pPr>
            <a:r>
              <a:rPr lang="pt-BR" sz="2600" dirty="0" smtClean="0"/>
              <a:t>Vínculo com as comunidades;</a:t>
            </a:r>
          </a:p>
          <a:p>
            <a:pPr>
              <a:lnSpc>
                <a:spcPct val="150000"/>
              </a:lnSpc>
            </a:pPr>
            <a:r>
              <a:rPr lang="pt-BR" sz="2600" dirty="0" smtClean="0"/>
              <a:t>Estimulo para o trabalho continuar. </a:t>
            </a:r>
            <a:endParaRPr lang="es-ES" sz="2600" dirty="0"/>
          </a:p>
        </p:txBody>
      </p:sp>
    </p:spTree>
  </p:cSld>
  <p:clrMapOvr>
    <a:masterClrMapping/>
  </p:clrMapOvr>
  <p:transition spd="slow">
    <p:wedg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C00000"/>
                </a:solidFill>
              </a:rPr>
              <a:t>Agradecimentos</a:t>
            </a:r>
            <a:endParaRPr lang="es-ES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472518" cy="51880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Primeiro a Cuba, por permitir minha formação integral,humanista e com visão integral do usuário</a:t>
            </a:r>
            <a:r>
              <a:rPr lang="pt-BR" sz="26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pt-BR" sz="2600" dirty="0" smtClean="0"/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Aos professores brasileiros que tem muita paciência conosco, brindando sempre seu apoio e oportunos conselhos</a:t>
            </a:r>
            <a:r>
              <a:rPr lang="pt-BR" sz="2800" b="1" dirty="0" smtClean="0">
                <a:solidFill>
                  <a:srgbClr val="002060"/>
                </a:solidFill>
              </a:rPr>
              <a:t>.</a:t>
            </a:r>
            <a:endParaRPr lang="es-E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7901014" cy="2286016"/>
          </a:xfrm>
        </p:spPr>
        <p:txBody>
          <a:bodyPr>
            <a:normAutofit/>
          </a:bodyPr>
          <a:lstStyle/>
          <a:p>
            <a:pPr algn="ctr"/>
            <a:r>
              <a:rPr lang="pt-BR" sz="7200" dirty="0" smtClean="0"/>
              <a:t>Obrigada!</a:t>
            </a:r>
            <a:endParaRPr lang="pt-BR" sz="7200" dirty="0"/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err="1" smtClean="0">
                <a:solidFill>
                  <a:schemeClr val="accent1">
                    <a:lumMod val="75000"/>
                  </a:schemeClr>
                </a:solidFill>
              </a:rPr>
              <a:t>Introdução</a:t>
            </a:r>
            <a:endParaRPr lang="es-E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600" b="1" dirty="0" smtClean="0">
                <a:solidFill>
                  <a:srgbClr val="002060"/>
                </a:solidFill>
              </a:rPr>
              <a:t>Caracterização da UBS Barreiro: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solidFill>
                  <a:srgbClr val="002060"/>
                </a:solidFill>
              </a:rPr>
              <a:t>Localizada na periferia da cidade, embora tenhamos em nossa área de abrangência comunidades rurais. 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solidFill>
                  <a:srgbClr val="002060"/>
                </a:solidFill>
              </a:rPr>
              <a:t>Equipe: 1 medica, 1 enfermeira, 1 tec. Enfermagem, 7 ACS e 1 recepcionista.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>
                <a:solidFill>
                  <a:srgbClr val="002060"/>
                </a:solidFill>
              </a:rPr>
              <a:t>População: Estima-se 3504 habitantes, sendo 350 idosos.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Autofit/>
          </a:bodyPr>
          <a:lstStyle/>
          <a:p>
            <a:pPr algn="ctr"/>
            <a:r>
              <a:rPr lang="es-ES" sz="3600" dirty="0" err="1" smtClean="0">
                <a:solidFill>
                  <a:srgbClr val="C00000"/>
                </a:solidFill>
              </a:rPr>
              <a:t>Introdução</a:t>
            </a:r>
            <a:endParaRPr lang="es-ES" sz="36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600" b="1" dirty="0" smtClean="0">
                <a:solidFill>
                  <a:srgbClr val="002060"/>
                </a:solidFill>
              </a:rPr>
              <a:t>Situação antes da intervenção: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Qualidade ruim no atendimento ao idoso, com indicadores muito baixos; 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Poucos idosos com orientações necessárias. 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Atendimentos registrados de forma incompleta nos prontuários;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Ausência de registro especifico para essa ação programática.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Objetivo geral</a:t>
            </a:r>
            <a:r>
              <a:rPr lang="es-ES" sz="4000" dirty="0" smtClean="0"/>
              <a:t/>
            </a:r>
            <a:br>
              <a:rPr lang="es-ES" sz="4000" dirty="0" smtClean="0"/>
            </a:br>
            <a:endParaRPr lang="es-ES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26860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2800" b="1" dirty="0" smtClean="0">
                <a:solidFill>
                  <a:srgbClr val="002060"/>
                </a:solidFill>
              </a:rPr>
              <a:t>   </a:t>
            </a:r>
            <a:r>
              <a:rPr lang="pt-BR" sz="2600" dirty="0" smtClean="0">
                <a:solidFill>
                  <a:srgbClr val="002060"/>
                </a:solidFill>
              </a:rPr>
              <a:t>Melhorar a atenção á saúde da pessoa idosa na UBS Barreiro, município </a:t>
            </a:r>
            <a:r>
              <a:rPr lang="pt-BR" sz="2600" dirty="0" err="1" smtClean="0">
                <a:solidFill>
                  <a:srgbClr val="002060"/>
                </a:solidFill>
              </a:rPr>
              <a:t>Parnaguá</a:t>
            </a:r>
            <a:r>
              <a:rPr lang="pt-BR" sz="2600" dirty="0" smtClean="0">
                <a:solidFill>
                  <a:srgbClr val="002060"/>
                </a:solidFill>
              </a:rPr>
              <a:t>/PI.</a:t>
            </a:r>
            <a:endParaRPr lang="es-ES" sz="2600" dirty="0" smtClean="0">
              <a:solidFill>
                <a:srgbClr val="002060"/>
              </a:solidFill>
            </a:endParaRPr>
          </a:p>
          <a:p>
            <a:endParaRPr lang="es-E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metodologia</a:t>
            </a:r>
            <a:endParaRPr lang="es-ES" sz="36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329642" cy="51880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2800" dirty="0" smtClean="0">
                <a:solidFill>
                  <a:srgbClr val="002060"/>
                </a:solidFill>
              </a:rPr>
              <a:t>  		</a:t>
            </a:r>
            <a:r>
              <a:rPr lang="pt-BR" sz="2600" dirty="0" smtClean="0"/>
              <a:t>Foram elaboradas ações de qualificação da prática clínica, organização e gestão do serviço, engajamento público e monitoramento e avaliação.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pt-BR" sz="3200" dirty="0" smtClean="0">
                <a:solidFill>
                  <a:srgbClr val="C00000"/>
                </a:solidFill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329642" cy="5616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600" dirty="0" smtClean="0"/>
              <a:t>Logística: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Adoção do manual técnico do Ministério da Saúde- Caderno de Atenção Básica nº 19.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Capacitações dos profissionais de saúde da equipe sobre o protocolo de atenção á saúde da pessoa idosa.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Cadastramento de todas as pessoas idosas através de ficha especifica, incluindo idosos com dificuldade de locomoção.</a:t>
            </a:r>
          </a:p>
          <a:p>
            <a:pPr algn="just"/>
            <a:endParaRPr lang="es-ES" sz="2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rgbClr val="C00000"/>
                </a:solidFill>
              </a:rPr>
              <a:t>metodologia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401080" cy="511665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600" dirty="0" smtClean="0"/>
              <a:t>Visita domiciliar em idosos acamados ou com dificuldade de locomoção.</a:t>
            </a:r>
            <a:endParaRPr lang="es-ES" sz="2600" dirty="0" smtClean="0"/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Contato com a associação de moradores e com os representantes da comunidade.</a:t>
            </a:r>
            <a:endParaRPr lang="es-ES" sz="2600" dirty="0" smtClean="0"/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Atendimento clínico das pessoas idosas.</a:t>
            </a:r>
          </a:p>
          <a:p>
            <a:pPr algn="just">
              <a:lnSpc>
                <a:spcPct val="150000"/>
              </a:lnSpc>
            </a:pPr>
            <a:r>
              <a:rPr lang="pt-BR" sz="2600" dirty="0" smtClean="0"/>
              <a:t>Busca ativa das pessoas idosas com hipertensão e/ou diabete faltosas, e também ainda não cadastradas.</a:t>
            </a:r>
            <a:endParaRPr lang="es-ES" sz="2600" dirty="0" smtClean="0"/>
          </a:p>
          <a:p>
            <a:endParaRPr lang="es-ES" sz="2600" dirty="0" smtClean="0"/>
          </a:p>
          <a:p>
            <a:endParaRPr lang="es-E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</TotalTime>
  <Words>2400</Words>
  <Application>Microsoft Office PowerPoint</Application>
  <PresentationFormat>Apresentação na tela (4:3)</PresentationFormat>
  <Paragraphs>262</Paragraphs>
  <Slides>39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Balcão Envidraçado</vt:lpstr>
      <vt:lpstr>universidade aberta do sus universidade federal de pelotas especialização em saúde da família modalidade a distância turma nº9  </vt:lpstr>
      <vt:lpstr>Introdução</vt:lpstr>
      <vt:lpstr>Introdução</vt:lpstr>
      <vt:lpstr>Introdução</vt:lpstr>
      <vt:lpstr>Introdução</vt:lpstr>
      <vt:lpstr>Objetivo geral </vt:lpstr>
      <vt:lpstr>metodologia</vt:lpstr>
      <vt:lpstr>metodologia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DISCUSSÃO</vt:lpstr>
      <vt:lpstr>DISCUSSÃO</vt:lpstr>
      <vt:lpstr>Reflexões sobre o curso</vt:lpstr>
      <vt:lpstr>Agradecimentos</vt:lpstr>
      <vt:lpstr>Obrigada!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luis</dc:creator>
  <cp:lastModifiedBy>Alexandra</cp:lastModifiedBy>
  <cp:revision>139</cp:revision>
  <dcterms:created xsi:type="dcterms:W3CDTF">2016-03-07T21:50:46Z</dcterms:created>
  <dcterms:modified xsi:type="dcterms:W3CDTF">2016-03-17T19:37:09Z</dcterms:modified>
</cp:coreProperties>
</file>